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58" r:id="rId3"/>
    <p:sldId id="277" r:id="rId4"/>
    <p:sldId id="278" r:id="rId5"/>
    <p:sldId id="279" r:id="rId6"/>
    <p:sldId id="257" r:id="rId7"/>
    <p:sldId id="256" r:id="rId8"/>
    <p:sldId id="260" r:id="rId9"/>
    <p:sldId id="276" r:id="rId10"/>
    <p:sldId id="272" r:id="rId11"/>
    <p:sldId id="273" r:id="rId12"/>
    <p:sldId id="274" r:id="rId13"/>
    <p:sldId id="275" r:id="rId14"/>
    <p:sldId id="265" r:id="rId15"/>
    <p:sldId id="266" r:id="rId16"/>
    <p:sldId id="267" r:id="rId17"/>
    <p:sldId id="26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114"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D532C7D-0329-4063-ADBB-457D79E914F2}" type="datetimeFigureOut">
              <a:rPr lang="en-US" smtClean="0"/>
              <a:t>9/4/2019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D20F43-3716-4805-BBA6-F077AFEE9B1F}" type="slidenum">
              <a:rPr lang="en-US" smtClean="0"/>
              <a:t>‹#›</a:t>
            </a:fld>
            <a:endParaRPr lang="en-US"/>
          </a:p>
        </p:txBody>
      </p:sp>
    </p:spTree>
    <p:extLst>
      <p:ext uri="{BB962C8B-B14F-4D97-AF65-F5344CB8AC3E}">
        <p14:creationId xmlns:p14="http://schemas.microsoft.com/office/powerpoint/2010/main" val="196884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D532C7D-0329-4063-ADBB-457D79E914F2}" type="datetimeFigureOut">
              <a:rPr lang="en-US" smtClean="0"/>
              <a:t>9/4/2019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D20F43-3716-4805-BBA6-F077AFEE9B1F}" type="slidenum">
              <a:rPr lang="en-US" smtClean="0"/>
              <a:t>‹#›</a:t>
            </a:fld>
            <a:endParaRPr lang="en-US"/>
          </a:p>
        </p:txBody>
      </p:sp>
    </p:spTree>
    <p:extLst>
      <p:ext uri="{BB962C8B-B14F-4D97-AF65-F5344CB8AC3E}">
        <p14:creationId xmlns:p14="http://schemas.microsoft.com/office/powerpoint/2010/main" val="3909623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D532C7D-0329-4063-ADBB-457D79E914F2}" type="datetimeFigureOut">
              <a:rPr lang="en-US" smtClean="0"/>
              <a:t>9/4/2019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D20F43-3716-4805-BBA6-F077AFEE9B1F}" type="slidenum">
              <a:rPr lang="en-US" smtClean="0"/>
              <a:t>‹#›</a:t>
            </a:fld>
            <a:endParaRPr lang="en-US"/>
          </a:p>
        </p:txBody>
      </p:sp>
    </p:spTree>
    <p:extLst>
      <p:ext uri="{BB962C8B-B14F-4D97-AF65-F5344CB8AC3E}">
        <p14:creationId xmlns:p14="http://schemas.microsoft.com/office/powerpoint/2010/main" val="1415856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D532C7D-0329-4063-ADBB-457D79E914F2}" type="datetimeFigureOut">
              <a:rPr lang="en-US" smtClean="0"/>
              <a:t>9/4/2019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D20F43-3716-4805-BBA6-F077AFEE9B1F}" type="slidenum">
              <a:rPr lang="en-US" smtClean="0"/>
              <a:t>‹#›</a:t>
            </a:fld>
            <a:endParaRPr lang="en-US"/>
          </a:p>
        </p:txBody>
      </p:sp>
    </p:spTree>
    <p:extLst>
      <p:ext uri="{BB962C8B-B14F-4D97-AF65-F5344CB8AC3E}">
        <p14:creationId xmlns:p14="http://schemas.microsoft.com/office/powerpoint/2010/main" val="328980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D532C7D-0329-4063-ADBB-457D79E914F2}" type="datetimeFigureOut">
              <a:rPr lang="en-US" smtClean="0"/>
              <a:t>9/4/2019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D20F43-3716-4805-BBA6-F077AFEE9B1F}" type="slidenum">
              <a:rPr lang="en-US" smtClean="0"/>
              <a:t>‹#›</a:t>
            </a:fld>
            <a:endParaRPr lang="en-US"/>
          </a:p>
        </p:txBody>
      </p:sp>
    </p:spTree>
    <p:extLst>
      <p:ext uri="{BB962C8B-B14F-4D97-AF65-F5344CB8AC3E}">
        <p14:creationId xmlns:p14="http://schemas.microsoft.com/office/powerpoint/2010/main" val="274020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D532C7D-0329-4063-ADBB-457D79E914F2}" type="datetimeFigureOut">
              <a:rPr lang="en-US" smtClean="0"/>
              <a:t>9/4/2019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D20F43-3716-4805-BBA6-F077AFEE9B1F}" type="slidenum">
              <a:rPr lang="en-US" smtClean="0"/>
              <a:t>‹#›</a:t>
            </a:fld>
            <a:endParaRPr lang="en-US"/>
          </a:p>
        </p:txBody>
      </p:sp>
    </p:spTree>
    <p:extLst>
      <p:ext uri="{BB962C8B-B14F-4D97-AF65-F5344CB8AC3E}">
        <p14:creationId xmlns:p14="http://schemas.microsoft.com/office/powerpoint/2010/main" val="153562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D532C7D-0329-4063-ADBB-457D79E914F2}" type="datetimeFigureOut">
              <a:rPr lang="en-US" smtClean="0"/>
              <a:t>9/4/2019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3D20F43-3716-4805-BBA6-F077AFEE9B1F}" type="slidenum">
              <a:rPr lang="en-US" smtClean="0"/>
              <a:t>‹#›</a:t>
            </a:fld>
            <a:endParaRPr lang="en-US"/>
          </a:p>
        </p:txBody>
      </p:sp>
    </p:spTree>
    <p:extLst>
      <p:ext uri="{BB962C8B-B14F-4D97-AF65-F5344CB8AC3E}">
        <p14:creationId xmlns:p14="http://schemas.microsoft.com/office/powerpoint/2010/main" val="1386109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D532C7D-0329-4063-ADBB-457D79E914F2}" type="datetimeFigureOut">
              <a:rPr lang="en-US" smtClean="0"/>
              <a:t>9/4/2019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3D20F43-3716-4805-BBA6-F077AFEE9B1F}" type="slidenum">
              <a:rPr lang="en-US" smtClean="0"/>
              <a:t>‹#›</a:t>
            </a:fld>
            <a:endParaRPr lang="en-US"/>
          </a:p>
        </p:txBody>
      </p:sp>
    </p:spTree>
    <p:extLst>
      <p:ext uri="{BB962C8B-B14F-4D97-AF65-F5344CB8AC3E}">
        <p14:creationId xmlns:p14="http://schemas.microsoft.com/office/powerpoint/2010/main" val="3976045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532C7D-0329-4063-ADBB-457D79E914F2}" type="datetimeFigureOut">
              <a:rPr lang="en-US" smtClean="0"/>
              <a:t>9/4/2019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3D20F43-3716-4805-BBA6-F077AFEE9B1F}" type="slidenum">
              <a:rPr lang="en-US" smtClean="0"/>
              <a:t>‹#›</a:t>
            </a:fld>
            <a:endParaRPr lang="en-US"/>
          </a:p>
        </p:txBody>
      </p:sp>
    </p:spTree>
    <p:extLst>
      <p:ext uri="{BB962C8B-B14F-4D97-AF65-F5344CB8AC3E}">
        <p14:creationId xmlns:p14="http://schemas.microsoft.com/office/powerpoint/2010/main" val="2393547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D532C7D-0329-4063-ADBB-457D79E914F2}" type="datetimeFigureOut">
              <a:rPr lang="en-US" smtClean="0"/>
              <a:t>9/4/2019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D20F43-3716-4805-BBA6-F077AFEE9B1F}" type="slidenum">
              <a:rPr lang="en-US" smtClean="0"/>
              <a:t>‹#›</a:t>
            </a:fld>
            <a:endParaRPr lang="en-US"/>
          </a:p>
        </p:txBody>
      </p:sp>
    </p:spTree>
    <p:extLst>
      <p:ext uri="{BB962C8B-B14F-4D97-AF65-F5344CB8AC3E}">
        <p14:creationId xmlns:p14="http://schemas.microsoft.com/office/powerpoint/2010/main" val="1765496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D532C7D-0329-4063-ADBB-457D79E914F2}" type="datetimeFigureOut">
              <a:rPr lang="en-US" smtClean="0"/>
              <a:t>9/4/2019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D20F43-3716-4805-BBA6-F077AFEE9B1F}" type="slidenum">
              <a:rPr lang="en-US" smtClean="0"/>
              <a:t>‹#›</a:t>
            </a:fld>
            <a:endParaRPr lang="en-US"/>
          </a:p>
        </p:txBody>
      </p:sp>
    </p:spTree>
    <p:extLst>
      <p:ext uri="{BB962C8B-B14F-4D97-AF65-F5344CB8AC3E}">
        <p14:creationId xmlns:p14="http://schemas.microsoft.com/office/powerpoint/2010/main" val="735306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532C7D-0329-4063-ADBB-457D79E914F2}" type="datetimeFigureOut">
              <a:rPr lang="en-US" smtClean="0"/>
              <a:t>9/4/2019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D20F43-3716-4805-BBA6-F077AFEE9B1F}" type="slidenum">
              <a:rPr lang="en-US" smtClean="0"/>
              <a:t>‹#›</a:t>
            </a:fld>
            <a:endParaRPr lang="en-US"/>
          </a:p>
        </p:txBody>
      </p:sp>
    </p:spTree>
    <p:extLst>
      <p:ext uri="{BB962C8B-B14F-4D97-AF65-F5344CB8AC3E}">
        <p14:creationId xmlns:p14="http://schemas.microsoft.com/office/powerpoint/2010/main" val="1605068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hyperlink" Target="https://www.youtube.com/watch?v=BB2O4VCu5j8"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40200" y="103890"/>
            <a:ext cx="4846135" cy="369332"/>
          </a:xfrm>
          <a:prstGeom prst="rect">
            <a:avLst/>
          </a:prstGeom>
          <a:noFill/>
          <a:ln>
            <a:solidFill>
              <a:schemeClr val="tx1"/>
            </a:solidFill>
          </a:ln>
        </p:spPr>
        <p:txBody>
          <a:bodyPr wrap="none" rtlCol="0">
            <a:spAutoFit/>
          </a:bodyPr>
          <a:lstStyle/>
          <a:p>
            <a:r>
              <a:rPr lang="en-US" dirty="0" smtClean="0"/>
              <a:t>https://github.com/topics/house-price-prediction</a:t>
            </a:r>
            <a:endParaRPr lang="en-US" dirty="0"/>
          </a:p>
        </p:txBody>
      </p:sp>
      <p:sp>
        <p:nvSpPr>
          <p:cNvPr id="3" name="TextBox 2"/>
          <p:cNvSpPr txBox="1"/>
          <p:nvPr/>
        </p:nvSpPr>
        <p:spPr>
          <a:xfrm>
            <a:off x="4371554" y="1445754"/>
            <a:ext cx="2583428" cy="2169825"/>
          </a:xfrm>
          <a:prstGeom prst="rect">
            <a:avLst/>
          </a:prstGeom>
          <a:noFill/>
          <a:ln>
            <a:solidFill>
              <a:schemeClr val="tx1"/>
            </a:solidFill>
          </a:ln>
        </p:spPr>
        <p:txBody>
          <a:bodyPr wrap="square" rtlCol="0">
            <a:spAutoFit/>
          </a:bodyPr>
          <a:lstStyle/>
          <a:p>
            <a:pPr algn="ctr">
              <a:lnSpc>
                <a:spcPct val="150000"/>
              </a:lnSpc>
            </a:pPr>
            <a:r>
              <a:rPr lang="en-US" dirty="0"/>
              <a:t>Data </a:t>
            </a:r>
            <a:r>
              <a:rPr lang="en-US" dirty="0" smtClean="0"/>
              <a:t>mining</a:t>
            </a:r>
          </a:p>
          <a:p>
            <a:pPr algn="ctr">
              <a:lnSpc>
                <a:spcPct val="150000"/>
              </a:lnSpc>
            </a:pPr>
            <a:r>
              <a:rPr lang="en-US" dirty="0" smtClean="0"/>
              <a:t>(or)</a:t>
            </a:r>
          </a:p>
          <a:p>
            <a:pPr algn="ctr">
              <a:lnSpc>
                <a:spcPct val="150000"/>
              </a:lnSpc>
            </a:pPr>
            <a:r>
              <a:rPr lang="en-US" dirty="0" smtClean="0"/>
              <a:t>knowledge discovery</a:t>
            </a:r>
          </a:p>
          <a:p>
            <a:pPr algn="ctr">
              <a:lnSpc>
                <a:spcPct val="150000"/>
              </a:lnSpc>
            </a:pPr>
            <a:r>
              <a:rPr lang="en-US" dirty="0" smtClean="0"/>
              <a:t>(or)</a:t>
            </a:r>
          </a:p>
          <a:p>
            <a:pPr algn="ctr">
              <a:lnSpc>
                <a:spcPct val="150000"/>
              </a:lnSpc>
            </a:pPr>
            <a:r>
              <a:rPr lang="en-US" dirty="0" smtClean="0"/>
              <a:t>Predictive </a:t>
            </a:r>
            <a:r>
              <a:rPr lang="en-US" dirty="0"/>
              <a:t>analysis</a:t>
            </a:r>
          </a:p>
        </p:txBody>
      </p:sp>
      <p:sp>
        <p:nvSpPr>
          <p:cNvPr id="4" name="TextBox 3"/>
          <p:cNvSpPr txBox="1"/>
          <p:nvPr/>
        </p:nvSpPr>
        <p:spPr>
          <a:xfrm>
            <a:off x="64687" y="4424221"/>
            <a:ext cx="12047328" cy="2161874"/>
          </a:xfrm>
          <a:prstGeom prst="rect">
            <a:avLst/>
          </a:prstGeom>
          <a:noFill/>
          <a:ln>
            <a:solidFill>
              <a:schemeClr val="tx1"/>
            </a:solidFill>
          </a:ln>
        </p:spPr>
        <p:txBody>
          <a:bodyPr wrap="square" rtlCol="0">
            <a:spAutoFit/>
          </a:bodyPr>
          <a:lstStyle/>
          <a:p>
            <a:pPr>
              <a:lnSpc>
                <a:spcPct val="150000"/>
              </a:lnSpc>
            </a:pPr>
            <a:r>
              <a:rPr lang="en-US" sz="1300" b="1" dirty="0"/>
              <a:t>Example Use Case</a:t>
            </a:r>
            <a:endParaRPr lang="en-US" sz="1300" dirty="0"/>
          </a:p>
          <a:p>
            <a:pPr>
              <a:lnSpc>
                <a:spcPct val="150000"/>
              </a:lnSpc>
            </a:pPr>
            <a:r>
              <a:rPr lang="en-US" sz="1300" dirty="0" smtClean="0"/>
              <a:t>          Consider </a:t>
            </a:r>
            <a:r>
              <a:rPr lang="en-US" sz="1300" dirty="0"/>
              <a:t>a scenario where you are a major retailer in India. You have 50 stores operating in 10 major cities in India and you have been operational for 10 years.</a:t>
            </a:r>
          </a:p>
          <a:p>
            <a:pPr>
              <a:lnSpc>
                <a:spcPct val="150000"/>
              </a:lnSpc>
            </a:pPr>
            <a:r>
              <a:rPr lang="en-US" sz="1300" dirty="0"/>
              <a:t>Let’s say, you want to </a:t>
            </a:r>
            <a:r>
              <a:rPr lang="en-US" sz="1300" b="1" dirty="0"/>
              <a:t>study the last 8 years’ data </a:t>
            </a:r>
            <a:r>
              <a:rPr lang="en-US" sz="1300" dirty="0"/>
              <a:t>to find the number of </a:t>
            </a:r>
            <a:r>
              <a:rPr lang="en-US" sz="1300" b="1" dirty="0"/>
              <a:t>sales of sweets during festive seasons of 3 cities</a:t>
            </a:r>
            <a:r>
              <a:rPr lang="en-US" sz="1300" dirty="0"/>
              <a:t>. If that’s your objective, I would recommend you employ a person with </a:t>
            </a:r>
            <a:r>
              <a:rPr lang="en-US" sz="1300" b="1" dirty="0"/>
              <a:t>Data Mining expertise</a:t>
            </a:r>
            <a:r>
              <a:rPr lang="en-US" sz="1300" dirty="0"/>
              <a:t>. A Data Miner would probably go through historical information stored in legacy systems and employ algorithms to extract trends</a:t>
            </a:r>
            <a:r>
              <a:rPr lang="en-US" sz="1300" dirty="0" smtClean="0"/>
              <a:t>.</a:t>
            </a:r>
          </a:p>
          <a:p>
            <a:pPr>
              <a:lnSpc>
                <a:spcPct val="150000"/>
              </a:lnSpc>
            </a:pPr>
            <a:r>
              <a:rPr lang="en-US" sz="1300" dirty="0" smtClean="0"/>
              <a:t>         Consider another case where you </a:t>
            </a:r>
            <a:r>
              <a:rPr lang="en-US" sz="1300" b="1" dirty="0" smtClean="0"/>
              <a:t>want to know which sweets have received more positive reviews. </a:t>
            </a:r>
            <a:r>
              <a:rPr lang="en-US" sz="1300" dirty="0" smtClean="0"/>
              <a:t>In this case, your sources of data may not be limited to databases, they could extend to </a:t>
            </a:r>
            <a:r>
              <a:rPr lang="en-US" sz="1300" b="1" dirty="0" smtClean="0"/>
              <a:t>social websites or customer feedback messages</a:t>
            </a:r>
            <a:r>
              <a:rPr lang="en-US" sz="1300" dirty="0" smtClean="0"/>
              <a:t>. In this case, my suggestion to you would be to employ a </a:t>
            </a:r>
            <a:r>
              <a:rPr lang="en-US" sz="1300" b="1" dirty="0" smtClean="0"/>
              <a:t>Data Scientist</a:t>
            </a:r>
            <a:r>
              <a:rPr lang="en-US" sz="1300" dirty="0" smtClean="0"/>
              <a:t>. A person employed as a Data Scientist is more suited to apply algorithms and conduct this socio-computational analysis.</a:t>
            </a:r>
            <a:endParaRPr lang="en-US" sz="1300" dirty="0"/>
          </a:p>
        </p:txBody>
      </p:sp>
    </p:spTree>
    <p:extLst>
      <p:ext uri="{BB962C8B-B14F-4D97-AF65-F5344CB8AC3E}">
        <p14:creationId xmlns:p14="http://schemas.microsoft.com/office/powerpoint/2010/main" val="242006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9968" t="30509" r="43464" b="52668"/>
          <a:stretch/>
        </p:blipFill>
        <p:spPr>
          <a:xfrm>
            <a:off x="92363" y="92364"/>
            <a:ext cx="6899563" cy="1785413"/>
          </a:xfrm>
          <a:prstGeom prst="rect">
            <a:avLst/>
          </a:prstGeom>
        </p:spPr>
      </p:pic>
      <p:pic>
        <p:nvPicPr>
          <p:cNvPr id="3" name="Picture 2"/>
          <p:cNvPicPr>
            <a:picLocks noChangeAspect="1"/>
          </p:cNvPicPr>
          <p:nvPr/>
        </p:nvPicPr>
        <p:blipFill rotWithShape="1">
          <a:blip r:embed="rId3"/>
          <a:srcRect l="17238" t="19308" r="40593" b="48398"/>
          <a:stretch/>
        </p:blipFill>
        <p:spPr>
          <a:xfrm>
            <a:off x="92363" y="2022763"/>
            <a:ext cx="8748158" cy="3768437"/>
          </a:xfrm>
          <a:prstGeom prst="rect">
            <a:avLst/>
          </a:prstGeom>
          <a:ln>
            <a:solidFill>
              <a:schemeClr val="tx1"/>
            </a:solidFill>
          </a:ln>
        </p:spPr>
      </p:pic>
    </p:spTree>
    <p:extLst>
      <p:ext uri="{BB962C8B-B14F-4D97-AF65-F5344CB8AC3E}">
        <p14:creationId xmlns:p14="http://schemas.microsoft.com/office/powerpoint/2010/main" val="3527661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7114" t="19089" r="42198" b="48547"/>
          <a:stretch/>
        </p:blipFill>
        <p:spPr>
          <a:xfrm>
            <a:off x="101601" y="46184"/>
            <a:ext cx="6890326" cy="3082889"/>
          </a:xfrm>
          <a:prstGeom prst="rect">
            <a:avLst/>
          </a:prstGeom>
          <a:ln>
            <a:solidFill>
              <a:schemeClr val="tx1"/>
            </a:solidFill>
          </a:ln>
        </p:spPr>
      </p:pic>
      <p:pic>
        <p:nvPicPr>
          <p:cNvPr id="5" name="Picture 4"/>
          <p:cNvPicPr>
            <a:picLocks noChangeAspect="1"/>
          </p:cNvPicPr>
          <p:nvPr/>
        </p:nvPicPr>
        <p:blipFill>
          <a:blip r:embed="rId3"/>
          <a:stretch>
            <a:fillRect/>
          </a:stretch>
        </p:blipFill>
        <p:spPr>
          <a:xfrm>
            <a:off x="101601" y="3199249"/>
            <a:ext cx="8063344" cy="3606219"/>
          </a:xfrm>
          <a:prstGeom prst="rect">
            <a:avLst/>
          </a:prstGeom>
          <a:ln>
            <a:solidFill>
              <a:schemeClr val="tx1"/>
            </a:solidFill>
          </a:ln>
        </p:spPr>
      </p:pic>
    </p:spTree>
    <p:extLst>
      <p:ext uri="{BB962C8B-B14F-4D97-AF65-F5344CB8AC3E}">
        <p14:creationId xmlns:p14="http://schemas.microsoft.com/office/powerpoint/2010/main" val="40835710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1311" y="76345"/>
            <a:ext cx="7333962" cy="3343144"/>
          </a:xfrm>
          <a:prstGeom prst="rect">
            <a:avLst/>
          </a:prstGeom>
          <a:ln>
            <a:solidFill>
              <a:schemeClr val="tx1"/>
            </a:solidFill>
          </a:ln>
        </p:spPr>
      </p:pic>
      <p:pic>
        <p:nvPicPr>
          <p:cNvPr id="3" name="Picture 2"/>
          <p:cNvPicPr>
            <a:picLocks noChangeAspect="1"/>
          </p:cNvPicPr>
          <p:nvPr/>
        </p:nvPicPr>
        <p:blipFill>
          <a:blip r:embed="rId3"/>
          <a:stretch>
            <a:fillRect/>
          </a:stretch>
        </p:blipFill>
        <p:spPr>
          <a:xfrm>
            <a:off x="101311" y="3471139"/>
            <a:ext cx="7410450" cy="3314700"/>
          </a:xfrm>
          <a:prstGeom prst="rect">
            <a:avLst/>
          </a:prstGeom>
          <a:ln>
            <a:solidFill>
              <a:schemeClr val="tx1"/>
            </a:solidFill>
          </a:ln>
        </p:spPr>
      </p:pic>
    </p:spTree>
    <p:extLst>
      <p:ext uri="{BB962C8B-B14F-4D97-AF65-F5344CB8AC3E}">
        <p14:creationId xmlns:p14="http://schemas.microsoft.com/office/powerpoint/2010/main" val="627754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104" t="5316" r="1104" b="4529"/>
          <a:stretch/>
        </p:blipFill>
        <p:spPr>
          <a:xfrm>
            <a:off x="64658" y="73895"/>
            <a:ext cx="6594763" cy="1588654"/>
          </a:xfrm>
          <a:prstGeom prst="rect">
            <a:avLst/>
          </a:prstGeom>
        </p:spPr>
      </p:pic>
    </p:spTree>
    <p:extLst>
      <p:ext uri="{BB962C8B-B14F-4D97-AF65-F5344CB8AC3E}">
        <p14:creationId xmlns:p14="http://schemas.microsoft.com/office/powerpoint/2010/main" val="1021131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245" t="8156" r="4911" b="22277"/>
          <a:stretch/>
        </p:blipFill>
        <p:spPr>
          <a:xfrm>
            <a:off x="98759" y="126378"/>
            <a:ext cx="11994138" cy="5055222"/>
          </a:xfrm>
          <a:prstGeom prst="rect">
            <a:avLst/>
          </a:prstGeom>
          <a:ln>
            <a:solidFill>
              <a:schemeClr val="tx1"/>
            </a:solidFill>
          </a:ln>
        </p:spPr>
      </p:pic>
    </p:spTree>
    <p:extLst>
      <p:ext uri="{BB962C8B-B14F-4D97-AF65-F5344CB8AC3E}">
        <p14:creationId xmlns:p14="http://schemas.microsoft.com/office/powerpoint/2010/main" val="2090287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6837" y="44452"/>
            <a:ext cx="7628087" cy="3451982"/>
          </a:xfrm>
          <a:prstGeom prst="rect">
            <a:avLst/>
          </a:prstGeom>
          <a:ln>
            <a:solidFill>
              <a:schemeClr val="tx1"/>
            </a:solidFill>
          </a:ln>
        </p:spPr>
      </p:pic>
      <p:sp>
        <p:nvSpPr>
          <p:cNvPr id="5" name="TextBox 4"/>
          <p:cNvSpPr txBox="1"/>
          <p:nvPr/>
        </p:nvSpPr>
        <p:spPr>
          <a:xfrm>
            <a:off x="2318327" y="942109"/>
            <a:ext cx="1863908" cy="307777"/>
          </a:xfrm>
          <a:prstGeom prst="rect">
            <a:avLst/>
          </a:prstGeom>
          <a:solidFill>
            <a:srgbClr val="92D050"/>
          </a:solidFill>
          <a:ln>
            <a:solidFill>
              <a:schemeClr val="tx1"/>
            </a:solidFill>
          </a:ln>
        </p:spPr>
        <p:txBody>
          <a:bodyPr wrap="none" rtlCol="0">
            <a:spAutoFit/>
          </a:bodyPr>
          <a:lstStyle/>
          <a:p>
            <a:r>
              <a:rPr lang="en-US" sz="1400" dirty="0" smtClean="0"/>
              <a:t>Market Basket Analysis</a:t>
            </a:r>
            <a:endParaRPr lang="en-US" sz="1400" dirty="0"/>
          </a:p>
        </p:txBody>
      </p:sp>
      <p:cxnSp>
        <p:nvCxnSpPr>
          <p:cNvPr id="7" name="Straight Arrow Connector 6"/>
          <p:cNvCxnSpPr/>
          <p:nvPr/>
        </p:nvCxnSpPr>
        <p:spPr>
          <a:xfrm flipV="1">
            <a:off x="1616364" y="1095997"/>
            <a:ext cx="701963" cy="455712"/>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stretch>
            <a:fillRect/>
          </a:stretch>
        </p:blipFill>
        <p:spPr>
          <a:xfrm>
            <a:off x="96837" y="3551850"/>
            <a:ext cx="7412327" cy="3253087"/>
          </a:xfrm>
          <a:prstGeom prst="rect">
            <a:avLst/>
          </a:prstGeom>
          <a:ln>
            <a:solidFill>
              <a:schemeClr val="tx1"/>
            </a:solidFill>
          </a:ln>
        </p:spPr>
      </p:pic>
    </p:spTree>
    <p:extLst>
      <p:ext uri="{BB962C8B-B14F-4D97-AF65-F5344CB8AC3E}">
        <p14:creationId xmlns:p14="http://schemas.microsoft.com/office/powerpoint/2010/main" val="591823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8223" y="55416"/>
            <a:ext cx="7639050" cy="3219450"/>
          </a:xfrm>
          <a:prstGeom prst="rect">
            <a:avLst/>
          </a:prstGeom>
          <a:ln>
            <a:solidFill>
              <a:schemeClr val="tx1"/>
            </a:solidFill>
          </a:ln>
        </p:spPr>
      </p:pic>
      <p:pic>
        <p:nvPicPr>
          <p:cNvPr id="3" name="Picture 2"/>
          <p:cNvPicPr>
            <a:picLocks noChangeAspect="1"/>
          </p:cNvPicPr>
          <p:nvPr/>
        </p:nvPicPr>
        <p:blipFill>
          <a:blip r:embed="rId3"/>
          <a:stretch>
            <a:fillRect/>
          </a:stretch>
        </p:blipFill>
        <p:spPr>
          <a:xfrm>
            <a:off x="71008" y="3314830"/>
            <a:ext cx="7646265" cy="3510549"/>
          </a:xfrm>
          <a:prstGeom prst="rect">
            <a:avLst/>
          </a:prstGeom>
          <a:ln>
            <a:solidFill>
              <a:schemeClr val="tx1"/>
            </a:solidFill>
          </a:ln>
        </p:spPr>
      </p:pic>
    </p:spTree>
    <p:extLst>
      <p:ext uri="{BB962C8B-B14F-4D97-AF65-F5344CB8AC3E}">
        <p14:creationId xmlns:p14="http://schemas.microsoft.com/office/powerpoint/2010/main" val="1513093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4570" y="74034"/>
            <a:ext cx="7219950" cy="3495675"/>
          </a:xfrm>
          <a:prstGeom prst="rect">
            <a:avLst/>
          </a:prstGeom>
          <a:ln>
            <a:solidFill>
              <a:schemeClr val="tx1"/>
            </a:solidFill>
          </a:ln>
        </p:spPr>
      </p:pic>
    </p:spTree>
    <p:extLst>
      <p:ext uri="{BB962C8B-B14F-4D97-AF65-F5344CB8AC3E}">
        <p14:creationId xmlns:p14="http://schemas.microsoft.com/office/powerpoint/2010/main" val="635992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546" y="61545"/>
            <a:ext cx="1766509" cy="338554"/>
          </a:xfrm>
          <a:prstGeom prst="rect">
            <a:avLst/>
          </a:prstGeom>
          <a:noFill/>
        </p:spPr>
        <p:txBody>
          <a:bodyPr wrap="none" rtlCol="0">
            <a:spAutoFit/>
          </a:bodyPr>
          <a:lstStyle/>
          <a:p>
            <a:r>
              <a:rPr lang="en-US" sz="1600" dirty="0"/>
              <a:t>Data mining </a:t>
            </a:r>
            <a:r>
              <a:rPr lang="en-US" sz="1600" dirty="0" smtClean="0"/>
              <a:t>steps :</a:t>
            </a:r>
            <a:endParaRPr lang="en-US" sz="1600" dirty="0"/>
          </a:p>
        </p:txBody>
      </p:sp>
      <p:sp>
        <p:nvSpPr>
          <p:cNvPr id="3" name="TextBox 2"/>
          <p:cNvSpPr txBox="1"/>
          <p:nvPr/>
        </p:nvSpPr>
        <p:spPr>
          <a:xfrm>
            <a:off x="439614" y="395657"/>
            <a:ext cx="8277844" cy="961545"/>
          </a:xfrm>
          <a:prstGeom prst="rect">
            <a:avLst/>
          </a:prstGeom>
          <a:noFill/>
        </p:spPr>
        <p:txBody>
          <a:bodyPr wrap="none" rtlCol="0">
            <a:spAutoFit/>
          </a:bodyPr>
          <a:lstStyle/>
          <a:p>
            <a:pPr>
              <a:lnSpc>
                <a:spcPct val="150000"/>
              </a:lnSpc>
            </a:pPr>
            <a:r>
              <a:rPr lang="en-US" sz="1300" b="1" dirty="0" smtClean="0"/>
              <a:t>1. Exploration</a:t>
            </a:r>
            <a:r>
              <a:rPr lang="en-US" sz="1300" dirty="0" smtClean="0"/>
              <a:t> </a:t>
            </a:r>
            <a:r>
              <a:rPr lang="en-US" sz="1300" dirty="0"/>
              <a:t>– In this step, the data is cleared and converted into another form. The nature of data is also determined</a:t>
            </a:r>
          </a:p>
          <a:p>
            <a:pPr>
              <a:lnSpc>
                <a:spcPct val="150000"/>
              </a:lnSpc>
            </a:pPr>
            <a:r>
              <a:rPr lang="en-US" sz="1300" b="1" dirty="0" smtClean="0"/>
              <a:t>2. Pattern </a:t>
            </a:r>
            <a:r>
              <a:rPr lang="en-US" sz="1300" b="1" dirty="0"/>
              <a:t>Identification</a:t>
            </a:r>
            <a:r>
              <a:rPr lang="en-US" sz="1300" dirty="0"/>
              <a:t> – The next step is to choose the pattern which will make the best prediction</a:t>
            </a:r>
          </a:p>
          <a:p>
            <a:pPr>
              <a:lnSpc>
                <a:spcPct val="150000"/>
              </a:lnSpc>
            </a:pPr>
            <a:r>
              <a:rPr lang="en-US" sz="1300" b="1" dirty="0" smtClean="0"/>
              <a:t>3. Deployment</a:t>
            </a:r>
            <a:r>
              <a:rPr lang="en-US" sz="1300" dirty="0" smtClean="0"/>
              <a:t> </a:t>
            </a:r>
            <a:r>
              <a:rPr lang="en-US" sz="1300" dirty="0"/>
              <a:t>– The identified patterns are used to get the desired outcome</a:t>
            </a:r>
            <a:r>
              <a:rPr lang="en-US" sz="1300" dirty="0" smtClean="0"/>
              <a:t>.</a:t>
            </a:r>
            <a:endParaRPr lang="en-US" sz="1300" dirty="0"/>
          </a:p>
        </p:txBody>
      </p:sp>
      <p:sp>
        <p:nvSpPr>
          <p:cNvPr id="5" name="TextBox 4"/>
          <p:cNvSpPr txBox="1"/>
          <p:nvPr/>
        </p:nvSpPr>
        <p:spPr>
          <a:xfrm>
            <a:off x="64656" y="1533247"/>
            <a:ext cx="12034980" cy="2985433"/>
          </a:xfrm>
          <a:prstGeom prst="rect">
            <a:avLst/>
          </a:prstGeom>
          <a:noFill/>
          <a:ln>
            <a:solidFill>
              <a:schemeClr val="tx1"/>
            </a:solidFill>
          </a:ln>
        </p:spPr>
        <p:txBody>
          <a:bodyPr wrap="square" rtlCol="0">
            <a:spAutoFit/>
          </a:bodyPr>
          <a:lstStyle/>
          <a:p>
            <a:r>
              <a:rPr lang="en-US" sz="1600" dirty="0"/>
              <a:t>Data mining steps </a:t>
            </a:r>
            <a:r>
              <a:rPr lang="en-US" sz="1600" dirty="0" smtClean="0"/>
              <a:t>:</a:t>
            </a:r>
          </a:p>
          <a:p>
            <a:endParaRPr lang="en-US" sz="1600" dirty="0"/>
          </a:p>
          <a:p>
            <a:pPr>
              <a:lnSpc>
                <a:spcPct val="150000"/>
              </a:lnSpc>
            </a:pPr>
            <a:r>
              <a:rPr lang="en-US" sz="1300" b="1" dirty="0" smtClean="0">
                <a:effectLst/>
              </a:rPr>
              <a:t>1. Data Collection : </a:t>
            </a:r>
            <a:r>
              <a:rPr lang="en-US" sz="1300" dirty="0" smtClean="0">
                <a:effectLst/>
              </a:rPr>
              <a:t>This is one of the most important steps in Data mining as getting the correct data is always a challenge in any organization. To find patterns in the data, we </a:t>
            </a:r>
          </a:p>
          <a:p>
            <a:pPr>
              <a:lnSpc>
                <a:spcPct val="150000"/>
              </a:lnSpc>
            </a:pPr>
            <a:r>
              <a:rPr lang="en-US" sz="1300" dirty="0" smtClean="0">
                <a:effectLst/>
              </a:rPr>
              <a:t>                                    need to ensure that the source of the data is accurate and as much as possible data is gathered.</a:t>
            </a:r>
          </a:p>
          <a:p>
            <a:pPr>
              <a:lnSpc>
                <a:spcPct val="150000"/>
              </a:lnSpc>
            </a:pPr>
            <a:r>
              <a:rPr lang="en-US" sz="1300" b="1" dirty="0" smtClean="0">
                <a:effectLst/>
              </a:rPr>
              <a:t>2. Data Cleaning :    </a:t>
            </a:r>
            <a:r>
              <a:rPr lang="en-US" sz="1300" dirty="0" smtClean="0">
                <a:effectLst/>
              </a:rPr>
              <a:t>A lot of the times the data we get is not clean enough to draw insights from it. There could be missing values, outliers, NULL in the data which needs to be     </a:t>
            </a:r>
          </a:p>
          <a:p>
            <a:pPr>
              <a:lnSpc>
                <a:spcPct val="150000"/>
              </a:lnSpc>
            </a:pPr>
            <a:r>
              <a:rPr lang="en-US" sz="1300" dirty="0"/>
              <a:t> </a:t>
            </a:r>
            <a:r>
              <a:rPr lang="en-US" sz="1300" dirty="0" smtClean="0"/>
              <a:t>                                  </a:t>
            </a:r>
            <a:r>
              <a:rPr lang="en-US" sz="1300" dirty="0" smtClean="0">
                <a:effectLst/>
              </a:rPr>
              <a:t>handled either by deletion or by imputation based on its significance to the business.</a:t>
            </a:r>
          </a:p>
          <a:p>
            <a:pPr>
              <a:lnSpc>
                <a:spcPct val="150000"/>
              </a:lnSpc>
            </a:pPr>
            <a:r>
              <a:rPr lang="en-US" sz="1300" b="1" dirty="0" smtClean="0">
                <a:effectLst/>
              </a:rPr>
              <a:t>3. Data Analysis :    </a:t>
            </a:r>
            <a:r>
              <a:rPr lang="en-US" sz="1300" dirty="0" smtClean="0">
                <a:effectLst/>
              </a:rPr>
              <a:t>Once the data is gathered, and cleaned the next step is to analyze the data which in short known as Exploratory Data Analysis. Several techniques and  </a:t>
            </a:r>
          </a:p>
          <a:p>
            <a:pPr>
              <a:lnSpc>
                <a:spcPct val="150000"/>
              </a:lnSpc>
            </a:pPr>
            <a:r>
              <a:rPr lang="en-US" sz="1300" dirty="0"/>
              <a:t> </a:t>
            </a:r>
            <a:r>
              <a:rPr lang="en-US" sz="1300" dirty="0" smtClean="0"/>
              <a:t>                                  </a:t>
            </a:r>
            <a:r>
              <a:rPr lang="en-US" sz="1300" dirty="0" smtClean="0">
                <a:effectLst/>
              </a:rPr>
              <a:t>methodologies are applied in this step to derive relevant insights from the data.</a:t>
            </a:r>
          </a:p>
          <a:p>
            <a:pPr>
              <a:lnSpc>
                <a:spcPct val="150000"/>
              </a:lnSpc>
            </a:pPr>
            <a:r>
              <a:rPr lang="en-US" sz="1300" b="1" dirty="0" smtClean="0">
                <a:effectLst/>
              </a:rPr>
              <a:t>4. Data Interpretation :  </a:t>
            </a:r>
            <a:r>
              <a:rPr lang="en-US" sz="1300" dirty="0" smtClean="0">
                <a:effectLst/>
              </a:rPr>
              <a:t>Only analyzing the data is worthless unless it is interpreted through the form of graphs or charts to the stakeholders or the business who would make </a:t>
            </a:r>
          </a:p>
          <a:p>
            <a:pPr>
              <a:lnSpc>
                <a:spcPct val="150000"/>
              </a:lnSpc>
            </a:pPr>
            <a:r>
              <a:rPr lang="en-US" sz="1300" dirty="0"/>
              <a:t> </a:t>
            </a:r>
            <a:r>
              <a:rPr lang="en-US" sz="1300" dirty="0" smtClean="0"/>
              <a:t>                                          </a:t>
            </a:r>
            <a:r>
              <a:rPr lang="en-US" sz="1300" dirty="0" smtClean="0">
                <a:effectLst/>
              </a:rPr>
              <a:t>conclusions based on the analysis.</a:t>
            </a:r>
          </a:p>
        </p:txBody>
      </p:sp>
      <p:sp>
        <p:nvSpPr>
          <p:cNvPr id="6" name="Rectangle 5"/>
          <p:cNvSpPr/>
          <p:nvPr/>
        </p:nvSpPr>
        <p:spPr>
          <a:xfrm>
            <a:off x="61546" y="61545"/>
            <a:ext cx="8546745" cy="132391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2252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656" y="73893"/>
            <a:ext cx="267656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Stages of Data Mining Process</a:t>
            </a:r>
          </a:p>
        </p:txBody>
      </p:sp>
      <p:sp>
        <p:nvSpPr>
          <p:cNvPr id="3" name="TextBox 2"/>
          <p:cNvSpPr txBox="1"/>
          <p:nvPr/>
        </p:nvSpPr>
        <p:spPr>
          <a:xfrm>
            <a:off x="387927" y="412447"/>
            <a:ext cx="3765967" cy="3093154"/>
          </a:xfrm>
          <a:prstGeom prst="rect">
            <a:avLst/>
          </a:prstGeom>
          <a:noFill/>
        </p:spPr>
        <p:txBody>
          <a:bodyPr wrap="non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Data Mining Process is classified into two stages: </a:t>
            </a:r>
            <a:endParaRPr kumimoji="0" lang="en-US" sz="14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smtClean="0">
                <a:ln>
                  <a:noFill/>
                </a:ln>
                <a:solidFill>
                  <a:prstClr val="black"/>
                </a:solidFill>
                <a:effectLst/>
                <a:uLnTx/>
                <a:uFillTx/>
                <a:latin typeface="Calibri" panose="020F0502020204030204"/>
                <a:ea typeface="+mn-ea"/>
                <a:cs typeface="+mn-cs"/>
              </a:rPr>
              <a:t>       1. Data </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preparation or data </a:t>
            </a:r>
            <a:r>
              <a:rPr kumimoji="0" lang="en-US" sz="1400" b="0" i="0" u="none" strike="noStrike" kern="1200" cap="none" spc="0" normalizeH="0" baseline="0" noProof="0" dirty="0" smtClean="0">
                <a:ln>
                  <a:noFill/>
                </a:ln>
                <a:solidFill>
                  <a:prstClr val="black"/>
                </a:solidFill>
                <a:effectLst/>
                <a:uLnTx/>
                <a:uFillTx/>
                <a:latin typeface="Calibri" panose="020F0502020204030204"/>
                <a:ea typeface="+mn-ea"/>
                <a:cs typeface="+mn-cs"/>
              </a:rPr>
              <a:t>preprocessing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black"/>
                </a:solidFill>
                <a:effectLst/>
                <a:uLnTx/>
                <a:uFillTx/>
                <a:latin typeface="Calibri" panose="020F0502020204030204"/>
                <a:ea typeface="+mn-ea"/>
                <a:cs typeface="+mn-cs"/>
              </a:rPr>
              <a:t>               a. Data cleaning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smtClean="0">
                <a:ln>
                  <a:noFill/>
                </a:ln>
                <a:solidFill>
                  <a:prstClr val="black"/>
                </a:solidFill>
                <a:effectLst/>
                <a:uLnTx/>
                <a:uFillTx/>
                <a:latin typeface="Calibri" panose="020F0502020204030204"/>
                <a:ea typeface="+mn-ea"/>
                <a:cs typeface="+mn-cs"/>
              </a:rPr>
              <a:t>              b. Data integration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smtClean="0">
                <a:ln>
                  <a:noFill/>
                </a:ln>
                <a:solidFill>
                  <a:prstClr val="black"/>
                </a:solidFill>
                <a:effectLst/>
                <a:uLnTx/>
                <a:uFillTx/>
                <a:latin typeface="Calibri" panose="020F0502020204030204"/>
                <a:ea typeface="+mn-ea"/>
                <a:cs typeface="+mn-cs"/>
              </a:rPr>
              <a:t>              c. Data selection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smtClean="0">
                <a:ln>
                  <a:noFill/>
                </a:ln>
                <a:solidFill>
                  <a:prstClr val="black"/>
                </a:solidFill>
                <a:effectLst/>
                <a:uLnTx/>
                <a:uFillTx/>
                <a:latin typeface="Calibri" panose="020F0502020204030204"/>
                <a:ea typeface="+mn-ea"/>
                <a:cs typeface="+mn-cs"/>
              </a:rPr>
              <a:t>              d. Data transformation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smtClean="0">
                <a:ln>
                  <a:noFill/>
                </a:ln>
                <a:solidFill>
                  <a:prstClr val="black"/>
                </a:solidFill>
                <a:effectLst/>
                <a:uLnTx/>
                <a:uFillTx/>
                <a:latin typeface="Calibri" panose="020F0502020204030204"/>
                <a:ea typeface="+mn-ea"/>
                <a:cs typeface="+mn-cs"/>
              </a:rPr>
              <a:t>       2. Data mining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smtClean="0">
                <a:ln>
                  <a:noFill/>
                </a:ln>
                <a:solidFill>
                  <a:prstClr val="black"/>
                </a:solidFill>
                <a:effectLst/>
                <a:uLnTx/>
                <a:uFillTx/>
                <a:latin typeface="Calibri" panose="020F0502020204030204"/>
                <a:ea typeface="+mn-ea"/>
                <a:cs typeface="+mn-cs"/>
              </a:rPr>
              <a:t>              a. pattern evaluation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smtClean="0">
                <a:ln>
                  <a:noFill/>
                </a:ln>
                <a:solidFill>
                  <a:prstClr val="black"/>
                </a:solidFill>
                <a:effectLst/>
                <a:uLnTx/>
                <a:uFillTx/>
                <a:latin typeface="Calibri" panose="020F0502020204030204"/>
                <a:ea typeface="+mn-ea"/>
                <a:cs typeface="+mn-cs"/>
              </a:rPr>
              <a:t>              b. knowledge representation</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p:cNvPicPr>
            <a:picLocks noChangeAspect="1"/>
          </p:cNvPicPr>
          <p:nvPr/>
        </p:nvPicPr>
        <p:blipFill>
          <a:blip r:embed="rId2"/>
          <a:stretch>
            <a:fillRect/>
          </a:stretch>
        </p:blipFill>
        <p:spPr>
          <a:xfrm>
            <a:off x="4414978" y="73893"/>
            <a:ext cx="6849341" cy="4674014"/>
          </a:xfrm>
          <a:prstGeom prst="rect">
            <a:avLst/>
          </a:prstGeom>
          <a:ln>
            <a:solidFill>
              <a:schemeClr val="tx1"/>
            </a:solidFill>
          </a:ln>
        </p:spPr>
      </p:pic>
      <p:sp>
        <p:nvSpPr>
          <p:cNvPr id="5" name="Rectangle 4"/>
          <p:cNvSpPr/>
          <p:nvPr/>
        </p:nvSpPr>
        <p:spPr>
          <a:xfrm>
            <a:off x="61547" y="61545"/>
            <a:ext cx="4092348" cy="3337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1409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2364" y="86707"/>
            <a:ext cx="6704407" cy="6591184"/>
          </a:xfrm>
          <a:prstGeom prst="rect">
            <a:avLst/>
          </a:prstGeom>
          <a:ln>
            <a:solidFill>
              <a:schemeClr val="tx1"/>
            </a:solidFill>
          </a:ln>
        </p:spPr>
      </p:pic>
    </p:spTree>
    <p:extLst>
      <p:ext uri="{BB962C8B-B14F-4D97-AF65-F5344CB8AC3E}">
        <p14:creationId xmlns:p14="http://schemas.microsoft.com/office/powerpoint/2010/main" val="4164337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67747" y="221673"/>
            <a:ext cx="3162725" cy="338554"/>
          </a:xfrm>
          <a:prstGeom prst="rect">
            <a:avLst/>
          </a:prstGeom>
          <a:solidFill>
            <a:srgbClr val="92D050"/>
          </a:solid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Five Major Elements of Data Mining</a:t>
            </a:r>
          </a:p>
        </p:txBody>
      </p:sp>
      <p:pic>
        <p:nvPicPr>
          <p:cNvPr id="3" name="Picture 2"/>
          <p:cNvPicPr>
            <a:picLocks noChangeAspect="1"/>
          </p:cNvPicPr>
          <p:nvPr/>
        </p:nvPicPr>
        <p:blipFill>
          <a:blip r:embed="rId2"/>
          <a:stretch>
            <a:fillRect/>
          </a:stretch>
        </p:blipFill>
        <p:spPr>
          <a:xfrm>
            <a:off x="161347" y="922625"/>
            <a:ext cx="7375526" cy="4496692"/>
          </a:xfrm>
          <a:prstGeom prst="rect">
            <a:avLst/>
          </a:prstGeom>
          <a:ln>
            <a:solidFill>
              <a:schemeClr val="tx1"/>
            </a:solidFill>
          </a:ln>
        </p:spPr>
      </p:pic>
    </p:spTree>
    <p:extLst>
      <p:ext uri="{BB962C8B-B14F-4D97-AF65-F5344CB8AC3E}">
        <p14:creationId xmlns:p14="http://schemas.microsoft.com/office/powerpoint/2010/main" val="3588956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1587" y="78398"/>
            <a:ext cx="4878906" cy="1275617"/>
          </a:xfrm>
          <a:prstGeom prst="rect">
            <a:avLst/>
          </a:prstGeom>
        </p:spPr>
      </p:pic>
      <p:pic>
        <p:nvPicPr>
          <p:cNvPr id="3" name="Picture 2"/>
          <p:cNvPicPr>
            <a:picLocks noChangeAspect="1"/>
          </p:cNvPicPr>
          <p:nvPr/>
        </p:nvPicPr>
        <p:blipFill>
          <a:blip r:embed="rId3"/>
          <a:stretch>
            <a:fillRect/>
          </a:stretch>
        </p:blipFill>
        <p:spPr>
          <a:xfrm>
            <a:off x="91587" y="1869467"/>
            <a:ext cx="6986454" cy="2388069"/>
          </a:xfrm>
          <a:prstGeom prst="rect">
            <a:avLst/>
          </a:prstGeom>
        </p:spPr>
      </p:pic>
      <p:pic>
        <p:nvPicPr>
          <p:cNvPr id="4" name="Picture 3"/>
          <p:cNvPicPr>
            <a:picLocks noChangeAspect="1"/>
          </p:cNvPicPr>
          <p:nvPr/>
        </p:nvPicPr>
        <p:blipFill>
          <a:blip r:embed="rId4"/>
          <a:stretch>
            <a:fillRect/>
          </a:stretch>
        </p:blipFill>
        <p:spPr>
          <a:xfrm>
            <a:off x="91587" y="4369784"/>
            <a:ext cx="6986454" cy="2418983"/>
          </a:xfrm>
          <a:prstGeom prst="rect">
            <a:avLst/>
          </a:prstGeom>
        </p:spPr>
      </p:pic>
      <p:pic>
        <p:nvPicPr>
          <p:cNvPr id="6" name="Picture 5"/>
          <p:cNvPicPr>
            <a:picLocks noChangeAspect="1"/>
          </p:cNvPicPr>
          <p:nvPr/>
        </p:nvPicPr>
        <p:blipFill rotWithShape="1">
          <a:blip r:embed="rId5"/>
          <a:srcRect l="4535" t="6577" r="1090"/>
          <a:stretch/>
        </p:blipFill>
        <p:spPr>
          <a:xfrm>
            <a:off x="7194771" y="51516"/>
            <a:ext cx="4923692" cy="2377218"/>
          </a:xfrm>
          <a:prstGeom prst="rect">
            <a:avLst/>
          </a:prstGeom>
          <a:ln>
            <a:solidFill>
              <a:schemeClr val="tx1"/>
            </a:solidFill>
          </a:ln>
        </p:spPr>
      </p:pic>
      <p:pic>
        <p:nvPicPr>
          <p:cNvPr id="7" name="Picture 6"/>
          <p:cNvPicPr>
            <a:picLocks noChangeAspect="1"/>
          </p:cNvPicPr>
          <p:nvPr/>
        </p:nvPicPr>
        <p:blipFill rotWithShape="1">
          <a:blip r:embed="rId6"/>
          <a:srcRect l="2576" t="3569"/>
          <a:stretch/>
        </p:blipFill>
        <p:spPr>
          <a:xfrm>
            <a:off x="7194772" y="2485565"/>
            <a:ext cx="4923692" cy="2220356"/>
          </a:xfrm>
          <a:prstGeom prst="rect">
            <a:avLst/>
          </a:prstGeom>
          <a:ln>
            <a:solidFill>
              <a:schemeClr val="tx1"/>
            </a:solidFill>
          </a:ln>
        </p:spPr>
      </p:pic>
      <p:pic>
        <p:nvPicPr>
          <p:cNvPr id="8" name="Picture 7"/>
          <p:cNvPicPr>
            <a:picLocks noChangeAspect="1"/>
          </p:cNvPicPr>
          <p:nvPr/>
        </p:nvPicPr>
        <p:blipFill>
          <a:blip r:embed="rId7"/>
          <a:stretch>
            <a:fillRect/>
          </a:stretch>
        </p:blipFill>
        <p:spPr>
          <a:xfrm>
            <a:off x="7176299" y="4762753"/>
            <a:ext cx="4295265" cy="2051371"/>
          </a:xfrm>
          <a:prstGeom prst="rect">
            <a:avLst/>
          </a:prstGeom>
          <a:ln>
            <a:solidFill>
              <a:schemeClr val="tx1"/>
            </a:solidFill>
          </a:ln>
        </p:spPr>
      </p:pic>
    </p:spTree>
    <p:extLst>
      <p:ext uri="{BB962C8B-B14F-4D97-AF65-F5344CB8AC3E}">
        <p14:creationId xmlns:p14="http://schemas.microsoft.com/office/powerpoint/2010/main" val="778062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720" t="4510" r="988"/>
          <a:stretch/>
        </p:blipFill>
        <p:spPr>
          <a:xfrm>
            <a:off x="79131" y="61547"/>
            <a:ext cx="6922033" cy="2039611"/>
          </a:xfrm>
          <a:prstGeom prst="rect">
            <a:avLst/>
          </a:prstGeom>
          <a:ln>
            <a:solidFill>
              <a:schemeClr val="tx1"/>
            </a:solidFill>
          </a:ln>
        </p:spPr>
      </p:pic>
      <p:sp>
        <p:nvSpPr>
          <p:cNvPr id="5" name="TextBox 4"/>
          <p:cNvSpPr txBox="1"/>
          <p:nvPr/>
        </p:nvSpPr>
        <p:spPr>
          <a:xfrm>
            <a:off x="4258025" y="1772844"/>
            <a:ext cx="2719078" cy="307777"/>
          </a:xfrm>
          <a:prstGeom prst="rect">
            <a:avLst/>
          </a:prstGeom>
          <a:solidFill>
            <a:schemeClr val="accent6">
              <a:lumMod val="60000"/>
              <a:lumOff val="40000"/>
            </a:schemeClr>
          </a:solidFill>
        </p:spPr>
        <p:txBody>
          <a:bodyPr wrap="none" rtlCol="0">
            <a:spAutoFit/>
          </a:bodyPr>
          <a:lstStyle/>
          <a:p>
            <a:r>
              <a:rPr lang="en-US" sz="1400" dirty="0" smtClean="0"/>
              <a:t>Finding trends previous not known</a:t>
            </a:r>
            <a:endParaRPr lang="en-US" sz="1400" dirty="0"/>
          </a:p>
        </p:txBody>
      </p:sp>
      <p:pic>
        <p:nvPicPr>
          <p:cNvPr id="7" name="Picture 6"/>
          <p:cNvPicPr>
            <a:picLocks noChangeAspect="1"/>
          </p:cNvPicPr>
          <p:nvPr/>
        </p:nvPicPr>
        <p:blipFill>
          <a:blip r:embed="rId3"/>
          <a:stretch>
            <a:fillRect/>
          </a:stretch>
        </p:blipFill>
        <p:spPr>
          <a:xfrm>
            <a:off x="79132" y="2460192"/>
            <a:ext cx="6136942" cy="3157245"/>
          </a:xfrm>
          <a:prstGeom prst="rect">
            <a:avLst/>
          </a:prstGeom>
          <a:noFill/>
          <a:ln>
            <a:solidFill>
              <a:schemeClr val="tx1"/>
            </a:solidFill>
          </a:ln>
        </p:spPr>
      </p:pic>
      <p:pic>
        <p:nvPicPr>
          <p:cNvPr id="8" name="Picture 7"/>
          <p:cNvPicPr>
            <a:picLocks noChangeAspect="1"/>
          </p:cNvPicPr>
          <p:nvPr/>
        </p:nvPicPr>
        <p:blipFill>
          <a:blip r:embed="rId4"/>
          <a:stretch>
            <a:fillRect/>
          </a:stretch>
        </p:blipFill>
        <p:spPr>
          <a:xfrm>
            <a:off x="6270916" y="2460192"/>
            <a:ext cx="5847193" cy="2797700"/>
          </a:xfrm>
          <a:prstGeom prst="rect">
            <a:avLst/>
          </a:prstGeom>
          <a:ln>
            <a:solidFill>
              <a:schemeClr val="tx1"/>
            </a:solidFill>
          </a:ln>
        </p:spPr>
      </p:pic>
      <p:pic>
        <p:nvPicPr>
          <p:cNvPr id="9" name="Picture 8"/>
          <p:cNvPicPr>
            <a:picLocks noChangeAspect="1"/>
          </p:cNvPicPr>
          <p:nvPr/>
        </p:nvPicPr>
        <p:blipFill>
          <a:blip r:embed="rId5"/>
          <a:stretch>
            <a:fillRect/>
          </a:stretch>
        </p:blipFill>
        <p:spPr>
          <a:xfrm>
            <a:off x="7269015" y="61548"/>
            <a:ext cx="4629850" cy="2258156"/>
          </a:xfrm>
          <a:prstGeom prst="rect">
            <a:avLst/>
          </a:prstGeom>
          <a:ln>
            <a:solidFill>
              <a:schemeClr val="tx1"/>
            </a:solidFill>
          </a:ln>
        </p:spPr>
      </p:pic>
    </p:spTree>
    <p:extLst>
      <p:ext uri="{BB962C8B-B14F-4D97-AF65-F5344CB8AC3E}">
        <p14:creationId xmlns:p14="http://schemas.microsoft.com/office/powerpoint/2010/main" val="2325543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7515" r="11212" b="14021"/>
          <a:stretch/>
        </p:blipFill>
        <p:spPr>
          <a:xfrm>
            <a:off x="101602" y="67976"/>
            <a:ext cx="3972146" cy="3266351"/>
          </a:xfrm>
          <a:prstGeom prst="rect">
            <a:avLst/>
          </a:prstGeom>
          <a:ln>
            <a:solidFill>
              <a:schemeClr val="tx1"/>
            </a:solidFill>
          </a:ln>
        </p:spPr>
      </p:pic>
      <p:pic>
        <p:nvPicPr>
          <p:cNvPr id="3" name="Picture 2"/>
          <p:cNvPicPr>
            <a:picLocks noChangeAspect="1"/>
          </p:cNvPicPr>
          <p:nvPr/>
        </p:nvPicPr>
        <p:blipFill>
          <a:blip r:embed="rId3"/>
          <a:stretch>
            <a:fillRect/>
          </a:stretch>
        </p:blipFill>
        <p:spPr>
          <a:xfrm>
            <a:off x="4309489" y="67976"/>
            <a:ext cx="3187210" cy="3266351"/>
          </a:xfrm>
          <a:prstGeom prst="rect">
            <a:avLst/>
          </a:prstGeom>
          <a:ln>
            <a:solidFill>
              <a:schemeClr val="tx1"/>
            </a:solidFill>
          </a:ln>
        </p:spPr>
      </p:pic>
      <p:sp>
        <p:nvSpPr>
          <p:cNvPr id="4" name="TextBox 3"/>
          <p:cNvSpPr txBox="1"/>
          <p:nvPr/>
        </p:nvSpPr>
        <p:spPr>
          <a:xfrm>
            <a:off x="101602" y="3557593"/>
            <a:ext cx="1668855" cy="338554"/>
          </a:xfrm>
          <a:prstGeom prst="rect">
            <a:avLst/>
          </a:prstGeom>
          <a:solidFill>
            <a:srgbClr val="92D050"/>
          </a:solidFill>
          <a:ln>
            <a:solidFill>
              <a:schemeClr val="tx1"/>
            </a:solidFill>
          </a:ln>
        </p:spPr>
        <p:txBody>
          <a:bodyPr wrap="none" rtlCol="0">
            <a:spAutoFit/>
          </a:bodyPr>
          <a:lstStyle/>
          <a:p>
            <a:r>
              <a:rPr lang="en-US" sz="1600" dirty="0"/>
              <a:t>Data Mining Tools</a:t>
            </a:r>
          </a:p>
        </p:txBody>
      </p:sp>
      <p:pic>
        <p:nvPicPr>
          <p:cNvPr id="5" name="Picture 4"/>
          <p:cNvPicPr>
            <a:picLocks noChangeAspect="1"/>
          </p:cNvPicPr>
          <p:nvPr/>
        </p:nvPicPr>
        <p:blipFill rotWithShape="1">
          <a:blip r:embed="rId4"/>
          <a:srcRect l="14017" t="4509"/>
          <a:stretch/>
        </p:blipFill>
        <p:spPr>
          <a:xfrm>
            <a:off x="101602" y="4054764"/>
            <a:ext cx="4102178" cy="2747820"/>
          </a:xfrm>
          <a:prstGeom prst="rect">
            <a:avLst/>
          </a:prstGeom>
          <a:ln>
            <a:solidFill>
              <a:schemeClr val="tx1"/>
            </a:solidFill>
          </a:ln>
        </p:spPr>
      </p:pic>
    </p:spTree>
    <p:extLst>
      <p:ext uri="{BB962C8B-B14F-4D97-AF65-F5344CB8AC3E}">
        <p14:creationId xmlns:p14="http://schemas.microsoft.com/office/powerpoint/2010/main" val="2592562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6764" y="2262910"/>
            <a:ext cx="4960973" cy="1015663"/>
          </a:xfrm>
          <a:prstGeom prst="rect">
            <a:avLst/>
          </a:prstGeom>
          <a:noFill/>
          <a:ln>
            <a:solidFill>
              <a:schemeClr val="tx1"/>
            </a:solidFill>
          </a:ln>
        </p:spPr>
        <p:txBody>
          <a:bodyPr wrap="none" rtlCol="0">
            <a:spAutoFit/>
          </a:bodyPr>
          <a:lstStyle/>
          <a:p>
            <a:r>
              <a:rPr lang="en-US" dirty="0">
                <a:hlinkClick r:id="rId2"/>
              </a:rPr>
              <a:t>https://</a:t>
            </a:r>
            <a:r>
              <a:rPr lang="en-US" dirty="0" smtClean="0">
                <a:hlinkClick r:id="rId2"/>
              </a:rPr>
              <a:t>www.youtube.com/watch?v=BB2O4VCu5j8</a:t>
            </a:r>
            <a:endParaRPr lang="en-US" dirty="0" smtClean="0"/>
          </a:p>
          <a:p>
            <a:endParaRPr lang="en-US" dirty="0"/>
          </a:p>
          <a:p>
            <a:pPr algn="ctr"/>
            <a:r>
              <a:rPr lang="en-US" sz="2400" dirty="0" smtClean="0"/>
              <a:t>Data Mining</a:t>
            </a:r>
            <a:endParaRPr lang="en-US" sz="2400" dirty="0"/>
          </a:p>
        </p:txBody>
      </p:sp>
    </p:spTree>
    <p:extLst>
      <p:ext uri="{BB962C8B-B14F-4D97-AF65-F5344CB8AC3E}">
        <p14:creationId xmlns:p14="http://schemas.microsoft.com/office/powerpoint/2010/main" val="17148141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540</Words>
  <Application>Microsoft Office PowerPoint</Application>
  <PresentationFormat>Widescreen</PresentationFormat>
  <Paragraphs>41</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Semcon AB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Anuganti Suresh</dc:creator>
  <cp:lastModifiedBy>Anuganti Suresh</cp:lastModifiedBy>
  <cp:revision>44</cp:revision>
  <dcterms:created xsi:type="dcterms:W3CDTF">2019-08-27T08:06:48Z</dcterms:created>
  <dcterms:modified xsi:type="dcterms:W3CDTF">2019-09-04T05:24:05Z</dcterms:modified>
</cp:coreProperties>
</file>